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1509" r:id="rId7"/>
    <p:sldId id="1511" r:id="rId8"/>
    <p:sldId id="151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58"/>
  </p:normalViewPr>
  <p:slideViewPr>
    <p:cSldViewPr snapToGrid="0">
      <p:cViewPr varScale="1">
        <p:scale>
          <a:sx n="150" d="100"/>
          <a:sy n="150" d="100"/>
        </p:scale>
        <p:origin x="294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8DEA-A226-42A6-9E30-309021B3B965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18B4F7D-BC40-4928-911E-ACE8BAB9DEB3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BC746-867B-4D4B-9C29-4F6C13B02FB8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8A898-F5D7-4CDD-AB69-ADAA3E185F03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79FF-90EE-45FE-A311-B4E034ABE41A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F7189-0A2A-454A-90FF-FE275FD1345E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622A-F25C-49A6-B10F-63D5ED0FBA58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79A3-D6AD-4606-A8E8-43DE27EE35F1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3A68-8A9B-4743-BFD7-8FAFB63F7353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5865-ACF2-4A3F-9C92-C5C74AB1065D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AB7A94BC-7D83-4296-8365-E5A30670FA6B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DBC3-9888-4A7B-8326-C0F767DA623A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114A2C9-89AB-49B4-8F28-6C3B092B2F05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F4050956-C994-46D6-B2EB-7AC3DD726791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4DCF25-BBDE-4FAD-9B3B-8BFA4303478D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D6AAE12-F8A1-4BD2-84A6-D11B40345FC2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2C86C961-68FE-4E0D-A4E0-27BE201A639F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4E04E5-367B-4BD6-82E1-AB6CEA7FD326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3263ABC3-66A9-4DEC-9A04-F6E9271A0DCE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1CB3F0A8-C0AA-403E-8DEE-D2928100F622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048B802E-2C60-478D-942F-02E7ADED130B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7721134-F1CD-415D-8AE0-A757F8F68C50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7D20-DA31-4282-84D9-1497D4E7966F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897A-4561-4889-8EA5-A8F7943772A9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D896-4772-433B-AF22-2F3749DA5697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2D871C11-C6BD-417B-B40D-F31E8D04689E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0D26-B921-4EDA-9EC1-45CCA044EE4C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9088-0F7E-4711-9D32-8C55AD9DC797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8F68-55B2-4C70-BE88-CBA25726CEAA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1F1F7-F184-4CA2-9885-3A37D604D1AC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C9B6C-CDE8-42CD-938F-D4853A0EF981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D28FA6-2C8A-4BB0-A6C1-A09D4CDEC71B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B74C-E8EF-472C-950B-C3D57086D5B6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0BA01C-52A1-4682-8F51-23872F123382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F0B7-8F96-4503-A50C-7EF2B7B1452D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5892-9381-4BD3-B710-867513B66DD0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B838-25EC-4059-8F54-928C7F29D7DD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F208-D052-4786-B1FB-AEA6DACE53AE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8A45-5542-452B-8906-B51A6731E453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70FE-8B1A-4319-8949-9EEF23A9827E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1C68-CFB6-4057-A626-2FEA175FD046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E3D3-05B3-4342-A0D1-6C55292D02B4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71E4-A62B-47D6-B2EE-20514F84A051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9784-FF83-4582-AE76-B0D9DE1ED51C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874EB02-BCD0-48BD-B30A-63636A9D8E40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065E1-462C-4051-8248-CA41BA956C9E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D75405E1-C186-46CD-A749-6D34ADAC56B9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67AB-97BA-4E39-B55E-0DE8A72B9078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201A-C2AB-4D89-89C0-BCAA127FEC9A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6670-E7A4-4D4C-AB6A-3307F3354D4A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D36636A-D0D3-431A-B247-77AF81A1DAA7}" type="datetime1">
              <a:rPr lang="en-US" smtClean="0"/>
              <a:t>2/1/2026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321A2-65AC-4C18-CA75-0FB5084C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/>
          <a:lstStyle/>
          <a:p>
            <a:r>
              <a:rPr lang="en-US" noProof="0" dirty="0"/>
              <a:t>Control System Synthesis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FA3257-663D-61CE-A5D5-22B53DB71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/>
          <a:lstStyle/>
          <a:p>
            <a:r>
              <a:rPr lang="en-US" noProof="0" dirty="0"/>
              <a:t>Author: </a:t>
            </a:r>
            <a:r>
              <a:rPr lang="en-US" noProof="0" dirty="0" err="1"/>
              <a:t>Bc</a:t>
            </a:r>
            <a:r>
              <a:rPr lang="en-US" noProof="0" dirty="0"/>
              <a:t>. Radovan Jakubčík</a:t>
            </a:r>
          </a:p>
          <a:p>
            <a:r>
              <a:rPr lang="en-US" noProof="0" dirty="0"/>
              <a:t>Supervisor: Ing. Marián Tárník, PhD.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6BCCFE-82B9-38D9-8EAD-75148B80BD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7704" y="0"/>
            <a:ext cx="4654296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C2D9D1-56EA-AA89-EEB6-9E6ACDF955BB}"/>
              </a:ext>
            </a:extLst>
          </p:cNvPr>
          <p:cNvSpPr txBox="1"/>
          <p:nvPr/>
        </p:nvSpPr>
        <p:spPr>
          <a:xfrm>
            <a:off x="365760" y="4327898"/>
            <a:ext cx="224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/>
              <a:t>Diploma Project 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2389C-416F-0F78-A34B-708D48E21D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6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/>
          <a:lstStyle/>
          <a:p>
            <a:r>
              <a:rPr lang="en-US" noProof="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 fontScale="70000" lnSpcReduction="20000"/>
          </a:bodyPr>
          <a:lstStyle/>
          <a:p>
            <a:r>
              <a:rPr lang="en-US" noProof="0" dirty="0"/>
              <a:t>Introduction</a:t>
            </a:r>
          </a:p>
          <a:p>
            <a:r>
              <a:rPr lang="en-US" noProof="0" dirty="0"/>
              <a:t>System Analysis</a:t>
            </a:r>
          </a:p>
          <a:p>
            <a:r>
              <a:rPr lang="en-US" noProof="0" dirty="0"/>
              <a:t>System Modeling</a:t>
            </a:r>
          </a:p>
          <a:p>
            <a:r>
              <a:rPr lang="en-US" dirty="0"/>
              <a:t>Frictions</a:t>
            </a:r>
          </a:p>
          <a:p>
            <a:r>
              <a:rPr lang="en-US" noProof="0" dirty="0"/>
              <a:t>System Representations</a:t>
            </a:r>
          </a:p>
          <a:p>
            <a:r>
              <a:rPr lang="en-US" dirty="0"/>
              <a:t>Observability and Controllability</a:t>
            </a:r>
          </a:p>
          <a:p>
            <a:r>
              <a:rPr lang="en-US" noProof="0" dirty="0"/>
              <a:t>Controller Design</a:t>
            </a:r>
          </a:p>
          <a:p>
            <a:r>
              <a:rPr lang="en-US" dirty="0"/>
              <a:t>Future Work</a:t>
            </a:r>
          </a:p>
          <a:p>
            <a:r>
              <a:rPr lang="en-US" noProof="0" dirty="0"/>
              <a:t>Conclusion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D636A-76D5-9AAB-D1CC-D355B229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7"/>
            <a:ext cx="4142232" cy="749300"/>
          </a:xfrm>
        </p:spPr>
        <p:txBody>
          <a:bodyPr anchor="t">
            <a:normAutofit/>
          </a:bodyPr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626756"/>
            <a:ext cx="5043173" cy="2875394"/>
          </a:xfrm>
        </p:spPr>
        <p:txBody>
          <a:bodyPr>
            <a:normAutofit/>
          </a:bodyPr>
          <a:lstStyle/>
          <a:p>
            <a:pPr marL="457200" indent="-457200" rtl="0" fontAlgn="base">
              <a:buFont typeface="+mj-lt"/>
              <a:buAutoNum type="arabicPeriod"/>
            </a:pPr>
            <a:r>
              <a:rPr lang="en-US" b="0" i="0" noProof="0" dirty="0">
                <a:effectLst/>
              </a:rPr>
              <a:t>Analyze the system</a:t>
            </a:r>
          </a:p>
          <a:p>
            <a:pPr marL="457200" indent="-457200" rtl="0" fontAlgn="base">
              <a:buFont typeface="+mj-lt"/>
              <a:buAutoNum type="arabicPeriod"/>
            </a:pPr>
            <a:r>
              <a:rPr lang="en-US" dirty="0"/>
              <a:t>Model the system</a:t>
            </a:r>
          </a:p>
          <a:p>
            <a:pPr marL="457200" indent="-457200" rtl="0" fontAlgn="base">
              <a:buFont typeface="+mj-lt"/>
              <a:buAutoNum type="arabicPeriod"/>
            </a:pPr>
            <a:r>
              <a:rPr lang="en-US" b="0" i="0" noProof="0" dirty="0">
                <a:effectLst/>
              </a:rPr>
              <a:t>Feasible control method</a:t>
            </a:r>
          </a:p>
          <a:p>
            <a:pPr marL="457200" indent="-457200" rtl="0" fontAlgn="base">
              <a:buFont typeface="+mj-lt"/>
              <a:buAutoNum type="arabicPeriod"/>
            </a:pPr>
            <a:r>
              <a:rPr lang="en-US" dirty="0"/>
              <a:t>Simulate system with control method</a:t>
            </a:r>
          </a:p>
          <a:p>
            <a:pPr marL="457200" indent="-457200" rtl="0" fontAlgn="base">
              <a:buFont typeface="+mj-lt"/>
              <a:buAutoNum type="arabicPeriod"/>
            </a:pPr>
            <a:r>
              <a:rPr lang="en-US" b="0" i="0" noProof="0" dirty="0">
                <a:effectLst/>
              </a:rPr>
              <a:t>Practical aspects of hardware implementation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26F7-E524-960D-AACB-0448EAEB8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7"/>
            <a:ext cx="4142232" cy="690994"/>
          </a:xfrm>
        </p:spPr>
        <p:txBody>
          <a:bodyPr>
            <a:normAutofit/>
          </a:bodyPr>
          <a:lstStyle/>
          <a:p>
            <a:r>
              <a:rPr lang="en-US" noProof="0" dirty="0"/>
              <a:t>System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568451"/>
            <a:ext cx="4142232" cy="4673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en-US" sz="1800" b="1" noProof="0" dirty="0"/>
              <a:t>Test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14F3-65C0-5D93-5801-3A75007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50A7-8097-B5C9-4E58-9ED8D14A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>
            <a:normAutofit/>
          </a:bodyPr>
          <a:lstStyle/>
          <a:p>
            <a:r>
              <a:rPr lang="en-US" noProof="0" dirty="0"/>
              <a:t>Engagement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0E4A8A-55D4-88B9-EAFE-F5DD91417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8054568"/>
              </p:ext>
            </p:extLst>
          </p:nvPr>
        </p:nvGraphicFramePr>
        <p:xfrm>
          <a:off x="612775" y="1716088"/>
          <a:ext cx="10653711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411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6183824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2215476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800" b="1" noProof="0" dirty="0"/>
                        <a:t>Area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Impact on engagement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Source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noProof="0" dirty="0"/>
                        <a:t>Eye contact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80% more audience connection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Business review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noProof="0" dirty="0"/>
                        <a:t>Storytelling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Increases retention by 22x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University study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noProof="0" dirty="0"/>
                        <a:t>Interactive polls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Leads to 34% higher engagement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LinkedIn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noProof="0" dirty="0"/>
                        <a:t>Visual aids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Boosts retention by 65%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Company research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noProof="0" dirty="0"/>
                        <a:t>Attention spans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Lasts about 5 minutes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Journal article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 noProof="0" dirty="0"/>
                        <a:t>First impressions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Made in the first 15 seconds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800" b="0" noProof="0" dirty="0"/>
                        <a:t>Industry report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07B90-BFED-2DE5-72A2-3C54F3B4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Visual appeal</a:t>
            </a:r>
          </a:p>
        </p:txBody>
      </p:sp>
      <p:pic>
        <p:nvPicPr>
          <p:cNvPr id="5" name="Picture Placeholder 4" descr="A road winding through a forest">
            <a:extLst>
              <a:ext uri="{FF2B5EF4-FFF2-40B4-BE49-F238E27FC236}">
                <a16:creationId xmlns:a16="http://schemas.microsoft.com/office/drawing/2014/main" id="{164FB9BE-89B8-A73D-CB0C-5BF6EAC06D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noProof="0" dirty="0"/>
              <a:t>Studies show that 35% of an audience’s retention rate is attributed to visuals, so use these best practices.</a:t>
            </a:r>
          </a:p>
          <a:p>
            <a:pPr marL="0" indent="0">
              <a:buNone/>
            </a:pPr>
            <a:r>
              <a:rPr lang="en-US" sz="1800" b="1" noProof="0" dirty="0"/>
              <a:t>Use high-quality images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noProof="0" dirty="0"/>
              <a:t>Avoid stock photos that feel overused. Use animated images sparingly. Motion should enhance, not distract.</a:t>
            </a:r>
          </a:p>
          <a:p>
            <a:pPr marL="0" indent="0">
              <a:buNone/>
            </a:pPr>
            <a:r>
              <a:rPr lang="en-US" sz="1800" b="1" noProof="0" dirty="0"/>
              <a:t>Leverage infographics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noProof="0" dirty="0"/>
              <a:t>Present complex data in an easy-to-digest format.</a:t>
            </a:r>
          </a:p>
          <a:p>
            <a:pPr marL="0" indent="0">
              <a:buNone/>
            </a:pPr>
            <a:r>
              <a:rPr lang="en-US" sz="1800" b="1" noProof="0" dirty="0"/>
              <a:t>Keep text minimal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noProof="0" dirty="0"/>
              <a:t>Slides should support your speech, not replace it.</a:t>
            </a:r>
          </a:p>
          <a:p>
            <a:pPr marL="0" indent="0">
              <a:buNone/>
            </a:pPr>
            <a:r>
              <a:rPr lang="en-US" sz="1800" b="1" noProof="0" dirty="0"/>
              <a:t>Use brand colors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noProof="0" dirty="0"/>
              <a:t>Maintain consistency in fonts and color palettes for professionalism.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35F76-F88D-89FD-3193-CF27FD5371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Effective delivery techniques</a:t>
            </a:r>
          </a:p>
        </p:txBody>
      </p:sp>
      <p:pic>
        <p:nvPicPr>
          <p:cNvPr id="6" name="Picture Placeholder 5" descr="A yellow flower in a green leafy plant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noProof="0" dirty="0"/>
              <a:t>Your delivery can make or break your presentation. Focus on the following techniques.</a:t>
            </a:r>
          </a:p>
          <a:p>
            <a:pPr marL="0" indent="0">
              <a:buNone/>
            </a:pPr>
            <a:r>
              <a:rPr lang="en-US" sz="1800" b="1" noProof="0" dirty="0"/>
              <a:t>Voice modulation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noProof="0" dirty="0"/>
              <a:t>Vary pitch, tone, and volume to emphasize key points. Pause strategically as silence builds anticipation.</a:t>
            </a:r>
          </a:p>
          <a:p>
            <a:pPr marL="0" indent="0">
              <a:buNone/>
            </a:pPr>
            <a:r>
              <a:rPr lang="en-US" sz="1800" b="1" noProof="0" dirty="0"/>
              <a:t>Body language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noProof="0" dirty="0"/>
              <a:t>Maintain open gestures and avoid crossing your arms. Move naturally. Step forward when making a strong point.</a:t>
            </a:r>
          </a:p>
          <a:p>
            <a:pPr marL="0" indent="0">
              <a:buNone/>
            </a:pPr>
            <a:r>
              <a:rPr lang="en-US" sz="1800" b="1" noProof="0" dirty="0"/>
              <a:t>Non-verbal cues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noProof="0" dirty="0"/>
              <a:t>Look for cues (like nodding and note-taking) that show that your audience is engaged.</a:t>
            </a:r>
          </a:p>
          <a:p>
            <a:pPr marL="0" indent="0">
              <a:buNone/>
            </a:pPr>
            <a:r>
              <a:rPr lang="en-US" sz="1800" b="1" noProof="0" dirty="0"/>
              <a:t>Additional tips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noProof="0" dirty="0"/>
              <a:t>Be confident, rehearse aloud, and show enthusiasm.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F8869-F78E-4EDA-4930-CABBE07A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7B4E-3C70-7F36-A4BF-7CA5CBC8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noProof="0" dirty="0"/>
              <a:t>Delivering with 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E922-AE57-EC70-406A-77ED03351F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548640"/>
            <a:ext cx="8266176" cy="5605272"/>
          </a:xfrm>
        </p:spPr>
        <p:txBody>
          <a:bodyPr/>
          <a:lstStyle/>
          <a:p>
            <a:r>
              <a:rPr lang="en-US" noProof="0" dirty="0"/>
              <a:t>Meaningful eye contact, purposeful gestures, and good posture can enhance your message and make it more memorable.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D3A75-A5BC-E2D7-2F59-FC9BE38B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52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09B1-CECE-7466-7044-9D73619E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/>
          <a:lstStyle/>
          <a:p>
            <a:r>
              <a:rPr lang="en-US" noProof="0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6681B-5E1B-BD2B-6960-3B46EFE83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/>
          <a:lstStyle/>
          <a:p>
            <a:r>
              <a:rPr lang="en-US" noProof="0" dirty="0"/>
              <a:t>Use this portion of your presentation to answer audience questions.</a:t>
            </a:r>
          </a:p>
        </p:txBody>
      </p:sp>
      <p:pic>
        <p:nvPicPr>
          <p:cNvPr id="6" name="Picture Placeholder 5" descr="People floating on inner tubes in the water">
            <a:extLst>
              <a:ext uri="{FF2B5EF4-FFF2-40B4-BE49-F238E27FC236}">
                <a16:creationId xmlns:a16="http://schemas.microsoft.com/office/drawing/2014/main" id="{7D071976-9DDA-8EF5-F9B4-1BE7497CC1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498642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F59E0-413F-8061-74F1-1105D2143B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68694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A2E174-8201-44C8-8E86-D532E6482AA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815C017-F059-461C-B5CA-F74FA82919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7CFCFE-9E11-486F-94A1-AD5EF62D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{FD8DA470-81D7-45D8-9391-4B849A82819A}9db5ba7a-f6a8-423e-8130-f3099013613b-TF6f351658-02aa-4255-a406-604a46294ca9_win32</Template>
  <TotalTime>313</TotalTime>
  <Words>340</Words>
  <Application>Microsoft Office PowerPoint</Application>
  <PresentationFormat>Widescreen</PresentationFormat>
  <Paragraphs>78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Neue Haas Grotesk Text Pro</vt:lpstr>
      <vt:lpstr>Helena</vt:lpstr>
      <vt:lpstr>Control System Synthesis</vt:lpstr>
      <vt:lpstr>Content</vt:lpstr>
      <vt:lpstr>Introduction</vt:lpstr>
      <vt:lpstr>System Analysis</vt:lpstr>
      <vt:lpstr>Engagement data</vt:lpstr>
      <vt:lpstr>Visual appeal</vt:lpstr>
      <vt:lpstr>Effective delivery techniques</vt:lpstr>
      <vt:lpstr>Delivering with confidence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Radovan Jakubčík</dc:creator>
  <cp:lastModifiedBy>Radovan Jakubčík</cp:lastModifiedBy>
  <cp:revision>8</cp:revision>
  <dcterms:created xsi:type="dcterms:W3CDTF">2026-02-01T15:56:10Z</dcterms:created>
  <dcterms:modified xsi:type="dcterms:W3CDTF">2026-02-01T21:09:36Z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